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64" r:id="rId4"/>
    <p:sldId id="259" r:id="rId5"/>
    <p:sldId id="263" r:id="rId6"/>
    <p:sldId id="260" r:id="rId7"/>
    <p:sldId id="265" r:id="rId8"/>
    <p:sldId id="267" r:id="rId9"/>
    <p:sldId id="266" r:id="rId10"/>
    <p:sldId id="261" r:id="rId11"/>
    <p:sldId id="268" r:id="rId12"/>
    <p:sldId id="258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3669F-46F6-4E72-9108-E7C18C2E0212}" type="datetimeFigureOut">
              <a:rPr lang="en-US" smtClean="0"/>
              <a:t>2015-04-20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F7374-BB64-4720-B5F3-DE9BF3DE4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7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F7374-BB64-4720-B5F3-DE9BF3DE41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9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4663"/>
            <a:ext cx="9144000" cy="2125300"/>
          </a:xfrm>
        </p:spPr>
        <p:txBody>
          <a:bodyPr anchor="b"/>
          <a:lstStyle>
            <a:lvl1pPr algn="ctr">
              <a:defRPr sz="60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CA9B102-E12D-4D3B-90DA-D64EC56F52DF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7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72EEE66-BEC1-4432-84A4-93973CBEDB02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747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345473"/>
            <a:ext cx="7734300" cy="4831489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795413-45B1-465E-A48E-660E28F98362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9351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63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yat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22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4410" y="365125"/>
            <a:ext cx="5449389" cy="1325563"/>
          </a:xfrm>
        </p:spPr>
        <p:txBody>
          <a:bodyPr/>
          <a:lstStyle>
            <a:lvl1pPr algn="r"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Wingdings" panose="05000000000000000000" pitchFamily="2" charset="2"/>
              <a:buChar char="q"/>
              <a:defRPr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4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D4E-74C4-48F4-B2E8-B84618653BBF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1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Wingdings" panose="05000000000000000000" pitchFamily="2" charset="2"/>
              <a:buChar char="q"/>
              <a:defRPr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57300" indent="-342900">
              <a:buFont typeface="Wingdings" panose="05000000000000000000" pitchFamily="2" charset="2"/>
              <a:buChar char="q"/>
              <a:defRPr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EA54D08-6B00-4C78-9A76-9528D5737B07}" type="datetime1">
              <a:rPr lang="en-US" smtClean="0"/>
              <a:pPr/>
              <a:t>2015-04-20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91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574" y="365125"/>
            <a:ext cx="5357813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9D2A407-D3FC-4B0C-ACCA-FBB532B80D26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596C449-7AE8-4315-9BDE-2E500C54696E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0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1A85-3EBB-4814-B9B0-E57A3C9471F4}" type="datetime1">
              <a:rPr lang="en-US" smtClean="0"/>
              <a:t>2015-04-20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Soyatec (http://www.soyatec.com)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Jin Liu (jin.liu@soyatec.com)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73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6965"/>
            <a:ext cx="3932237" cy="764177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96964"/>
            <a:ext cx="6172200" cy="4655641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61142"/>
            <a:ext cx="3932237" cy="3891463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26F3F78-999B-47C2-920E-17F20D18B824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6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10788"/>
            <a:ext cx="3932237" cy="940526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10789"/>
            <a:ext cx="6172200" cy="4781005"/>
          </a:xfr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51314"/>
            <a:ext cx="3932237" cy="3840480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786027E-DFA0-4F70-81BA-B0675C9FA925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t="-1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65222" y="365125"/>
            <a:ext cx="5488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F8BA092-FD5C-4354-858D-572A2E2EEF9E}" type="datetime1">
              <a:rPr lang="en-US" smtClean="0"/>
              <a:pPr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9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accent5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2400" kern="1200">
          <a:solidFill>
            <a:schemeClr val="accent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chemeClr val="accent4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61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eclipse.org/downloads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etIQ" TargetMode="External"/><Relationship Id="rId2" Type="http://schemas.openxmlformats.org/officeDocument/2006/relationships/hyperlink" Target="http://en.wikipedia.org/wiki/IBM_Notes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en.wikipedia.org/wiki/Remote_Component_Environment" TargetMode="External"/><Relationship Id="rId4" Type="http://schemas.openxmlformats.org/officeDocument/2006/relationships/hyperlink" Target="http://en.wikipedia.org/wiki/Apache_Directo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Eclipse Plug-in Development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Introduction of Eclipse Plug-in Development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E6155-43F6-45CC-86B4-448769460138}" type="datetime1">
              <a:rPr lang="en-US" smtClean="0"/>
              <a:t>2015-04-20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 RCP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 RCP Sample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0" y="2547358"/>
            <a:ext cx="4847619" cy="34285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0" y="1357960"/>
            <a:ext cx="5000000" cy="5180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0" y="1333680"/>
            <a:ext cx="5000000" cy="5180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85" y="1309400"/>
            <a:ext cx="5000000" cy="5180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0" y="1348522"/>
            <a:ext cx="5000000" cy="5180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66706"/>
            <a:ext cx="10058400" cy="491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47" y="1995114"/>
            <a:ext cx="5714286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3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Eclipse Workbench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 Workbench</a:t>
            </a:r>
          </a:p>
          <a:p>
            <a:pPr lvl="1"/>
            <a:r>
              <a:rPr lang="en-US" dirty="0" smtClean="0"/>
              <a:t>Window</a:t>
            </a:r>
          </a:p>
          <a:p>
            <a:pPr lvl="1"/>
            <a:r>
              <a:rPr lang="en-US" dirty="0" smtClean="0"/>
              <a:t>Menu Bar</a:t>
            </a:r>
          </a:p>
          <a:p>
            <a:pPr lvl="1"/>
            <a:r>
              <a:rPr lang="en-US" dirty="0" smtClean="0"/>
              <a:t>Tool Bar</a:t>
            </a:r>
          </a:p>
          <a:p>
            <a:pPr lvl="1"/>
            <a:r>
              <a:rPr lang="en-US" dirty="0" smtClean="0"/>
              <a:t>Shortcut Bar</a:t>
            </a:r>
          </a:p>
          <a:p>
            <a:pPr lvl="1"/>
            <a:r>
              <a:rPr lang="en-US" dirty="0" smtClean="0"/>
              <a:t>Views</a:t>
            </a:r>
          </a:p>
          <a:p>
            <a:pPr lvl="1"/>
            <a:r>
              <a:rPr lang="en-US" dirty="0" smtClean="0"/>
              <a:t>Editors</a:t>
            </a:r>
          </a:p>
          <a:p>
            <a:pPr lvl="1"/>
            <a:r>
              <a:rPr lang="en-US" dirty="0" smtClean="0"/>
              <a:t>Status Line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38600" y="1825625"/>
            <a:ext cx="73152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4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SWT &amp; JFace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SWT </a:t>
            </a:r>
          </a:p>
          <a:p>
            <a:pPr lvl="1"/>
            <a:r>
              <a:rPr lang="en-US" dirty="0" smtClean="0"/>
              <a:t>Standard Widget Toolkits</a:t>
            </a:r>
          </a:p>
          <a:p>
            <a:pPr lvl="1"/>
            <a:r>
              <a:rPr lang="en-US" dirty="0" smtClean="0"/>
              <a:t>Looking under the hood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ses </a:t>
            </a:r>
            <a:r>
              <a:rPr lang="en-US" dirty="0"/>
              <a:t>the platform's native widgets through </a:t>
            </a:r>
            <a:r>
              <a:rPr lang="en-US" dirty="0" smtClean="0"/>
              <a:t>JNI</a:t>
            </a:r>
          </a:p>
          <a:p>
            <a:pPr lvl="1"/>
            <a:r>
              <a:rPr lang="en-US" dirty="0" smtClean="0"/>
              <a:t>UI Thread</a:t>
            </a:r>
          </a:p>
          <a:p>
            <a:r>
              <a:rPr lang="en-US" dirty="0" smtClean="0"/>
              <a:t>JFace</a:t>
            </a:r>
          </a:p>
          <a:p>
            <a:pPr lvl="1"/>
            <a:r>
              <a:rPr lang="en-US" dirty="0" smtClean="0"/>
              <a:t>Increase the library of SWT</a:t>
            </a:r>
          </a:p>
          <a:p>
            <a:pPr lvl="1"/>
            <a:r>
              <a:rPr lang="en-US" dirty="0" smtClean="0"/>
              <a:t>Managing resources like image, font and color</a:t>
            </a:r>
          </a:p>
          <a:p>
            <a:r>
              <a:rPr lang="en-US" dirty="0" smtClean="0"/>
              <a:t>Differences between Java GUI and SWT</a:t>
            </a:r>
          </a:p>
          <a:p>
            <a:pPr lvl="1"/>
            <a:r>
              <a:rPr lang="en-US" dirty="0" smtClean="0"/>
              <a:t>Swing: Look and Feel, Thread</a:t>
            </a:r>
          </a:p>
          <a:p>
            <a:pPr lvl="1"/>
            <a:r>
              <a:rPr lang="en-US" dirty="0" smtClean="0"/>
              <a:t>JavaFX: younger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t>2015-04-20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SWT &amp; JFace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SWT/JFace Preview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t>2015-04-20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6" y="2360705"/>
            <a:ext cx="2692063" cy="2844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90" y="2288369"/>
            <a:ext cx="2946032" cy="3009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68" y="1220943"/>
            <a:ext cx="2946032" cy="2666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96" y="3727901"/>
            <a:ext cx="2857143" cy="2882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084" y="4019894"/>
            <a:ext cx="2143125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55" y="1540127"/>
            <a:ext cx="2742857" cy="2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SWT &amp; JFace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SWT/JFace Sample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t>2015-04-20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SWT &amp; JFace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t>2015-04-20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4" name="swt-s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9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Display</a:t>
            </a:r>
          </a:p>
          <a:p>
            <a:pPr lvl="1"/>
            <a:r>
              <a:rPr lang="en-US" dirty="0" smtClean="0"/>
              <a:t>Connect SWT and underlying operating system</a:t>
            </a:r>
          </a:p>
          <a:p>
            <a:pPr lvl="1"/>
            <a:r>
              <a:rPr lang="en-US" dirty="0" smtClean="0"/>
              <a:t>One instance active</a:t>
            </a:r>
          </a:p>
          <a:p>
            <a:pPr lvl="1"/>
            <a:r>
              <a:rPr lang="en-US" dirty="0" smtClean="0"/>
              <a:t>UI Thread</a:t>
            </a:r>
          </a:p>
          <a:p>
            <a:pPr lvl="1"/>
            <a:r>
              <a:rPr lang="en-US" dirty="0" smtClean="0"/>
              <a:t>Event loop</a:t>
            </a:r>
          </a:p>
          <a:p>
            <a:pPr lvl="1"/>
            <a:r>
              <a:rPr lang="en-US" dirty="0" smtClean="0"/>
              <a:t>Manually Disposed</a:t>
            </a:r>
          </a:p>
          <a:p>
            <a:r>
              <a:rPr lang="en-US" dirty="0" smtClean="0"/>
              <a:t>Shell</a:t>
            </a:r>
          </a:p>
          <a:p>
            <a:pPr lvl="1"/>
            <a:r>
              <a:rPr lang="en-US" dirty="0" smtClean="0"/>
              <a:t>Window: open, close, resize…</a:t>
            </a:r>
          </a:p>
          <a:p>
            <a:pPr lvl="1"/>
            <a:r>
              <a:rPr lang="en-US" dirty="0" smtClean="0"/>
              <a:t>Component: containing children</a:t>
            </a:r>
          </a:p>
          <a:p>
            <a:pPr lvl="1"/>
            <a:r>
              <a:rPr lang="en-US" dirty="0" smtClean="0"/>
              <a:t>Control: size, location…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Display </a:t>
            </a:r>
            <a:r>
              <a:rPr lang="en-US" sz="1800" dirty="0">
                <a:solidFill>
                  <a:srgbClr val="6A3E3E"/>
                </a:solidFill>
                <a:latin typeface="Consolas" panose="020B0609020204030204" pitchFamily="49" charset="0"/>
              </a:rPr>
              <a:t>display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800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800" b="1" dirty="0">
                <a:solidFill>
                  <a:srgbClr val="000000"/>
                </a:solidFill>
                <a:latin typeface="Consolas" panose="020B0609020204030204" pitchFamily="49" charset="0"/>
              </a:rPr>
              <a:t> Display();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Shell </a:t>
            </a:r>
            <a:r>
              <a:rPr lang="en-US" sz="1800" dirty="0">
                <a:solidFill>
                  <a:srgbClr val="6A3E3E"/>
                </a:solidFill>
                <a:highlight>
                  <a:srgbClr val="F0D8A8"/>
                </a:highlight>
                <a:latin typeface="Consolas" panose="020B0609020204030204" pitchFamily="49" charset="0"/>
              </a:rPr>
              <a:t>shell</a:t>
            </a:r>
            <a:r>
              <a:rPr lang="en-US" sz="1800" dirty="0">
                <a:solidFill>
                  <a:srgbClr val="000000"/>
                </a:solidFill>
                <a:highlight>
                  <a:srgbClr val="F0D8A8"/>
                </a:highlight>
                <a:latin typeface="Consolas" panose="020B0609020204030204" pitchFamily="49" charset="0"/>
              </a:rPr>
              <a:t> = </a:t>
            </a:r>
            <a:r>
              <a:rPr lang="en-US" sz="1800" b="1" dirty="0">
                <a:solidFill>
                  <a:srgbClr val="7F0055"/>
                </a:solidFill>
                <a:highlight>
                  <a:srgbClr val="F0D8A8"/>
                </a:highlight>
                <a:latin typeface="Consolas" panose="020B0609020204030204" pitchFamily="49" charset="0"/>
              </a:rPr>
              <a:t>new</a:t>
            </a:r>
            <a:r>
              <a:rPr lang="en-US" sz="1800" b="1" dirty="0">
                <a:solidFill>
                  <a:srgbClr val="000000"/>
                </a:solidFill>
                <a:highlight>
                  <a:srgbClr val="F0D8A8"/>
                </a:highlight>
                <a:latin typeface="Consolas" panose="020B0609020204030204" pitchFamily="49" charset="0"/>
              </a:rPr>
              <a:t> Shell(</a:t>
            </a:r>
            <a:r>
              <a:rPr lang="en-US" sz="1800" b="1" dirty="0">
                <a:solidFill>
                  <a:srgbClr val="6A3E3E"/>
                </a:solidFill>
                <a:highlight>
                  <a:srgbClr val="F0D8A8"/>
                </a:highlight>
                <a:latin typeface="Consolas" panose="020B0609020204030204" pitchFamily="49" charset="0"/>
              </a:rPr>
              <a:t>display</a:t>
            </a:r>
            <a:r>
              <a:rPr lang="en-US" sz="1800" b="1" dirty="0">
                <a:solidFill>
                  <a:srgbClr val="000000"/>
                </a:solidFill>
                <a:highlight>
                  <a:srgbClr val="F0D8A8"/>
                </a:highlight>
                <a:latin typeface="Consolas" panose="020B0609020204030204" pitchFamily="49" charset="0"/>
              </a:rPr>
              <a:t>);</a:t>
            </a:r>
          </a:p>
          <a:p>
            <a:endParaRPr lang="en-US" sz="18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rgbClr val="6A3E3E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shell</a:t>
            </a:r>
            <a:r>
              <a:rPr lang="en-US" sz="1800" dirty="0" err="1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.setText</a:t>
            </a:r>
            <a:r>
              <a:rPr lang="en-US" sz="1800" dirty="0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2A00FF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"Hello SWT/JFace"</a:t>
            </a:r>
            <a:r>
              <a:rPr lang="en-US" sz="1800" dirty="0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6A3E3E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shell</a:t>
            </a:r>
            <a:r>
              <a:rPr lang="en-US" sz="1800" dirty="0" err="1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.setSize</a:t>
            </a:r>
            <a:r>
              <a:rPr lang="en-US" sz="1800" dirty="0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(300, 200);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6A3E3E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shell</a:t>
            </a:r>
            <a:r>
              <a:rPr lang="en-US" sz="1800" dirty="0" err="1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.open</a:t>
            </a:r>
            <a:r>
              <a:rPr lang="en-US" sz="1800" dirty="0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();</a:t>
            </a:r>
          </a:p>
          <a:p>
            <a:endParaRPr lang="en-US" sz="18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7F0055"/>
                </a:solidFill>
                <a:latin typeface="Consolas" panose="020B0609020204030204" pitchFamily="49" charset="0"/>
              </a:rPr>
              <a:t>while</a:t>
            </a:r>
            <a:r>
              <a:rPr lang="en-US" sz="1800" b="1" dirty="0">
                <a:solidFill>
                  <a:srgbClr val="000000"/>
                </a:solidFill>
                <a:latin typeface="Consolas" panose="020B0609020204030204" pitchFamily="49" charset="0"/>
              </a:rPr>
              <a:t> (!</a:t>
            </a:r>
            <a:r>
              <a:rPr lang="en-US" sz="1800" b="1" dirty="0" err="1">
                <a:solidFill>
                  <a:srgbClr val="6A3E3E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shell</a:t>
            </a:r>
            <a:r>
              <a:rPr lang="en-US" sz="1800" b="1" dirty="0" err="1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.isDisposed</a:t>
            </a:r>
            <a:r>
              <a:rPr lang="en-US" sz="1800" b="1" dirty="0">
                <a:solidFill>
                  <a:srgbClr val="000000"/>
                </a:solidFill>
                <a:highlight>
                  <a:srgbClr val="D4D4D4"/>
                </a:highlight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if</a:t>
            </a:r>
            <a:r>
              <a:rPr lang="en-US" sz="18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onsolas" panose="020B0609020204030204" pitchFamily="49" charset="0"/>
              </a:rPr>
              <a:t>(!</a:t>
            </a:r>
            <a:r>
              <a:rPr lang="en-US" sz="1800" b="1" dirty="0" err="1">
                <a:solidFill>
                  <a:srgbClr val="6A3E3E"/>
                </a:solidFill>
                <a:latin typeface="Consolas" panose="020B0609020204030204" pitchFamily="49" charset="0"/>
              </a:rPr>
              <a:t>display</a:t>
            </a:r>
            <a:r>
              <a:rPr lang="en-US" sz="18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.readAndDispatch</a:t>
            </a:r>
            <a:r>
              <a:rPr lang="en-US" sz="1800" b="1" dirty="0">
                <a:solidFill>
                  <a:srgbClr val="000000"/>
                </a:solidFill>
                <a:latin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   </a:t>
            </a:r>
            <a:r>
              <a:rPr lang="en-US" sz="1800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display</a:t>
            </a:r>
            <a:r>
              <a:rPr lang="en-US" sz="18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.sleep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  <a:endParaRPr lang="en-US" sz="1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6A3E3E"/>
                </a:solidFill>
                <a:latin typeface="Consolas" panose="020B0609020204030204" pitchFamily="49" charset="0"/>
              </a:rPr>
              <a:t>display</a:t>
            </a:r>
            <a:r>
              <a:rPr lang="en-US" sz="1800" dirty="0" err="1">
                <a:solidFill>
                  <a:srgbClr val="000000"/>
                </a:solidFill>
                <a:latin typeface="Consolas" panose="020B0609020204030204" pitchFamily="49" charset="0"/>
              </a:rPr>
              <a:t>.dispose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0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Initialize: parent and style bits</a:t>
            </a:r>
          </a:p>
          <a:p>
            <a:pPr lvl="1"/>
            <a:r>
              <a:rPr lang="en-US" dirty="0" smtClean="0"/>
              <a:t>Add to parent: finished when initialize</a:t>
            </a:r>
          </a:p>
          <a:p>
            <a:pPr lvl="1"/>
            <a:r>
              <a:rPr lang="en-US" dirty="0" smtClean="0"/>
              <a:t>Bounds: must be assigned</a:t>
            </a:r>
          </a:p>
          <a:p>
            <a:pPr lvl="1"/>
            <a:r>
              <a:rPr lang="en-US" dirty="0" smtClean="0"/>
              <a:t>Manually Disposed: dispose parent dispose children</a:t>
            </a:r>
          </a:p>
          <a:p>
            <a:pPr lvl="1"/>
            <a:r>
              <a:rPr lang="en-US" dirty="0" smtClean="0"/>
              <a:t>In package:</a:t>
            </a:r>
          </a:p>
          <a:p>
            <a:pPr lvl="2"/>
            <a:r>
              <a:rPr lang="en-US" dirty="0" err="1" smtClean="0"/>
              <a:t>org.eclipse.swt.widgets</a:t>
            </a:r>
            <a:endParaRPr lang="en-US" dirty="0" smtClean="0"/>
          </a:p>
          <a:p>
            <a:pPr lvl="2"/>
            <a:r>
              <a:rPr lang="en-US" dirty="0" err="1" smtClean="0"/>
              <a:t>org.eclipse.swt.custom</a:t>
            </a:r>
            <a:endParaRPr lang="en-US" dirty="0" smtClean="0"/>
          </a:p>
          <a:p>
            <a:pPr lvl="1"/>
            <a:r>
              <a:rPr lang="en-US" dirty="0" smtClean="0"/>
              <a:t>Super class</a:t>
            </a:r>
          </a:p>
          <a:p>
            <a:pPr lvl="2"/>
            <a:r>
              <a:rPr lang="en-US" dirty="0" smtClean="0"/>
              <a:t>Widget</a:t>
            </a:r>
          </a:p>
          <a:p>
            <a:pPr lvl="2"/>
            <a:r>
              <a:rPr lang="en-US" dirty="0" smtClean="0"/>
              <a:t>Control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3F7F5F"/>
                </a:solidFill>
                <a:latin typeface="Consolas" panose="020B0609020204030204" pitchFamily="49" charset="0"/>
              </a:rPr>
              <a:t>// Add a button here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Button </a:t>
            </a:r>
            <a:r>
              <a:rPr lang="en-US" sz="1800" dirty="0" err="1" smtClean="0">
                <a:solidFill>
                  <a:srgbClr val="6A3E3E"/>
                </a:solidFill>
                <a:latin typeface="Consolas" panose="020B0609020204030204" pitchFamily="49" charset="0"/>
              </a:rPr>
              <a:t>button</a:t>
            </a:r>
            <a:r>
              <a:rPr lang="en-US" sz="1800" dirty="0" smtClean="0">
                <a:solidFill>
                  <a:srgbClr val="6A3E3E"/>
                </a:solidFill>
                <a:latin typeface="Consolas" panose="020B0609020204030204" pitchFamily="49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8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sz="18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Button(</a:t>
            </a:r>
            <a:r>
              <a:rPr lang="en-US" sz="1800" b="1" dirty="0" smtClean="0">
                <a:solidFill>
                  <a:srgbClr val="6A3E3E"/>
                </a:solidFill>
                <a:latin typeface="Consolas" panose="020B0609020204030204" pitchFamily="49" charset="0"/>
              </a:rPr>
              <a:t>shell</a:t>
            </a:r>
            <a:r>
              <a:rPr lang="en-US" sz="18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     	SWT.</a:t>
            </a:r>
            <a:r>
              <a:rPr lang="en-US" sz="1800" b="1" i="1" dirty="0" smtClean="0">
                <a:solidFill>
                  <a:srgbClr val="0000C0"/>
                </a:solidFill>
                <a:latin typeface="Consolas" panose="020B0609020204030204" pitchFamily="49" charset="0"/>
              </a:rPr>
              <a:t>PUSH</a:t>
            </a:r>
            <a:r>
              <a:rPr lang="en-US" sz="1800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6A3E3E"/>
                </a:solidFill>
                <a:latin typeface="Consolas" panose="020B0609020204030204" pitchFamily="49" charset="0"/>
              </a:rPr>
              <a:t>button</a:t>
            </a:r>
            <a:r>
              <a:rPr lang="en-US" sz="1800" dirty="0" err="1">
                <a:solidFill>
                  <a:srgbClr val="000000"/>
                </a:solidFill>
                <a:latin typeface="Consolas" panose="020B0609020204030204" pitchFamily="49" charset="0"/>
              </a:rPr>
              <a:t>.setText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2A00FF"/>
                </a:solidFill>
                <a:latin typeface="Consolas" panose="020B0609020204030204" pitchFamily="49" charset="0"/>
              </a:rPr>
              <a:t>"Click me"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6A3E3E"/>
                </a:solidFill>
                <a:latin typeface="Consolas" panose="020B0609020204030204" pitchFamily="49" charset="0"/>
              </a:rPr>
              <a:t>button</a:t>
            </a:r>
            <a:r>
              <a:rPr lang="en-US" sz="1800" dirty="0" err="1">
                <a:solidFill>
                  <a:srgbClr val="000000"/>
                </a:solidFill>
                <a:latin typeface="Consolas" panose="020B0609020204030204" pitchFamily="49" charset="0"/>
              </a:rPr>
              <a:t>.setBounds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(10, 10, 50, 30);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Component</a:t>
            </a:r>
          </a:p>
          <a:p>
            <a:pPr lvl="1"/>
            <a:r>
              <a:rPr lang="en-US" dirty="0" smtClean="0"/>
              <a:t>Control which is capable of containing other  controls</a:t>
            </a:r>
          </a:p>
          <a:p>
            <a:pPr lvl="1"/>
            <a:r>
              <a:rPr lang="en-US" dirty="0" smtClean="0"/>
              <a:t>Layout </a:t>
            </a:r>
          </a:p>
          <a:p>
            <a:pPr lvl="1"/>
            <a:r>
              <a:rPr lang="en-US" dirty="0" smtClean="0"/>
              <a:t>Client area</a:t>
            </a:r>
          </a:p>
          <a:p>
            <a:pPr lvl="1"/>
            <a:r>
              <a:rPr lang="en-US" dirty="0" smtClean="0"/>
              <a:t>Super class</a:t>
            </a:r>
          </a:p>
          <a:p>
            <a:pPr lvl="2"/>
            <a:r>
              <a:rPr lang="en-US" dirty="0" smtClean="0"/>
              <a:t>Composite</a:t>
            </a:r>
          </a:p>
          <a:p>
            <a:pPr lvl="1"/>
            <a:r>
              <a:rPr lang="en-US" dirty="0" smtClean="0"/>
              <a:t>Special Components</a:t>
            </a:r>
          </a:p>
          <a:p>
            <a:pPr lvl="2"/>
            <a:r>
              <a:rPr lang="en-US" dirty="0" smtClean="0"/>
              <a:t>Shell</a:t>
            </a:r>
          </a:p>
          <a:p>
            <a:pPr lvl="2"/>
            <a:r>
              <a:rPr lang="en-US" dirty="0" err="1" smtClean="0"/>
              <a:t>TabFolder</a:t>
            </a:r>
            <a:endParaRPr lang="en-US" dirty="0" smtClean="0"/>
          </a:p>
          <a:p>
            <a:pPr lvl="2"/>
            <a:r>
              <a:rPr lang="en-US" dirty="0" smtClean="0"/>
              <a:t>Canvas</a:t>
            </a:r>
          </a:p>
          <a:p>
            <a:pPr lvl="1"/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334000" cy="2345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4"/>
            <a:ext cx="5257799" cy="3505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30952"/>
            <a:ext cx="5181599" cy="349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Widgets Snapshots</a:t>
            </a:r>
          </a:p>
          <a:p>
            <a:pPr lvl="1"/>
            <a:r>
              <a:rPr lang="en-US" dirty="0" smtClean="0"/>
              <a:t>Browser</a:t>
            </a:r>
          </a:p>
          <a:p>
            <a:pPr lvl="1"/>
            <a:r>
              <a:rPr lang="en-US" dirty="0" smtClean="0"/>
              <a:t>Button</a:t>
            </a:r>
          </a:p>
          <a:p>
            <a:pPr lvl="1"/>
            <a:r>
              <a:rPr lang="en-US" dirty="0" smtClean="0"/>
              <a:t>Canvas</a:t>
            </a:r>
          </a:p>
          <a:p>
            <a:pPr lvl="1"/>
            <a:r>
              <a:rPr lang="en-US" dirty="0" smtClean="0"/>
              <a:t>Combo</a:t>
            </a:r>
          </a:p>
          <a:p>
            <a:pPr lvl="1"/>
            <a:r>
              <a:rPr lang="en-US" dirty="0" smtClean="0"/>
              <a:t>Composite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34" y="2204184"/>
            <a:ext cx="2146032" cy="1409524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87" y="2802671"/>
            <a:ext cx="698413" cy="736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25" y="2777274"/>
            <a:ext cx="1193651" cy="787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0" y="2777136"/>
            <a:ext cx="1270289" cy="7875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366" y="2860890"/>
            <a:ext cx="2667608" cy="711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86" y="2772793"/>
            <a:ext cx="1676190" cy="8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54" y="3032795"/>
            <a:ext cx="1561905" cy="15365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28" y="3655164"/>
            <a:ext cx="2057143" cy="7619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22" y="4107735"/>
            <a:ext cx="2273016" cy="1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Overview of Eclipse</a:t>
            </a:r>
          </a:p>
          <a:p>
            <a:pPr lvl="1"/>
            <a:r>
              <a:rPr lang="en-US" dirty="0" smtClean="0"/>
              <a:t>Get and Install</a:t>
            </a:r>
          </a:p>
          <a:p>
            <a:r>
              <a:rPr lang="en-US" dirty="0" smtClean="0"/>
              <a:t>Overview of Eclipse Plug-ins</a:t>
            </a:r>
          </a:p>
          <a:p>
            <a:pPr lvl="1"/>
            <a:r>
              <a:rPr lang="en-US" dirty="0" smtClean="0"/>
              <a:t>Eclipse Plug-ins Tools</a:t>
            </a:r>
          </a:p>
          <a:p>
            <a:pPr lvl="1"/>
            <a:r>
              <a:rPr lang="en-US" dirty="0" smtClean="0"/>
              <a:t>Eclipse Plug-in Sample</a:t>
            </a:r>
          </a:p>
          <a:p>
            <a:r>
              <a:rPr lang="en-US" dirty="0" smtClean="0"/>
              <a:t>Overview of Eclipse RCP</a:t>
            </a:r>
          </a:p>
          <a:p>
            <a:pPr lvl="1"/>
            <a:r>
              <a:rPr lang="en-US" dirty="0" smtClean="0"/>
              <a:t>Eclipse RCP Tools</a:t>
            </a:r>
          </a:p>
          <a:p>
            <a:pPr lvl="1"/>
            <a:r>
              <a:rPr lang="en-US" dirty="0" smtClean="0"/>
              <a:t>Eclipse RCP Sample</a:t>
            </a:r>
          </a:p>
          <a:p>
            <a:r>
              <a:rPr lang="en-US" dirty="0" smtClean="0"/>
              <a:t>Overview of Eclipse User Interface</a:t>
            </a:r>
          </a:p>
          <a:p>
            <a:pPr lvl="1"/>
            <a:r>
              <a:rPr lang="en-US" dirty="0" smtClean="0"/>
              <a:t>Eclipse Workbench</a:t>
            </a:r>
          </a:p>
          <a:p>
            <a:pPr lvl="1"/>
            <a:r>
              <a:rPr lang="en-US" dirty="0" smtClean="0"/>
              <a:t>Overview of SWT and JFace</a:t>
            </a:r>
          </a:p>
          <a:p>
            <a:pPr lvl="1"/>
            <a:r>
              <a:rPr lang="en-US" dirty="0" smtClean="0"/>
              <a:t>Samples</a:t>
            </a:r>
          </a:p>
          <a:p>
            <a:pPr lvl="1"/>
            <a:r>
              <a:rPr lang="en-US" dirty="0" smtClean="0"/>
              <a:t>Snapshots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Widgets Snapshots</a:t>
            </a:r>
          </a:p>
          <a:p>
            <a:pPr lvl="1"/>
            <a:r>
              <a:rPr lang="en-US" dirty="0" err="1"/>
              <a:t>CoolBar</a:t>
            </a:r>
            <a:endParaRPr lang="en-US" dirty="0"/>
          </a:p>
          <a:p>
            <a:pPr lvl="1"/>
            <a:r>
              <a:rPr lang="en-US" dirty="0" err="1"/>
              <a:t>CTabFolder</a:t>
            </a:r>
            <a:endParaRPr lang="en-US" dirty="0"/>
          </a:p>
          <a:p>
            <a:pPr lvl="1"/>
            <a:r>
              <a:rPr lang="en-US" dirty="0" err="1"/>
              <a:t>DateTime</a:t>
            </a:r>
            <a:endParaRPr lang="en-US" dirty="0"/>
          </a:p>
          <a:p>
            <a:pPr lvl="1"/>
            <a:r>
              <a:rPr lang="en-US" dirty="0" err="1"/>
              <a:t>ExpandBar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Group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95" y="2215357"/>
            <a:ext cx="2920635" cy="106666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28" y="2518756"/>
            <a:ext cx="2819048" cy="1003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36" y="3069017"/>
            <a:ext cx="1923810" cy="1495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82783"/>
            <a:ext cx="3720635" cy="2476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13" y="4001294"/>
            <a:ext cx="1346032" cy="146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Widgets Snapshots</a:t>
            </a:r>
          </a:p>
          <a:p>
            <a:pPr lvl="1"/>
            <a:r>
              <a:rPr lang="en-US" dirty="0"/>
              <a:t>Label</a:t>
            </a:r>
          </a:p>
          <a:p>
            <a:pPr lvl="1"/>
            <a:r>
              <a:rPr lang="en-US" dirty="0"/>
              <a:t>Link</a:t>
            </a:r>
          </a:p>
          <a:p>
            <a:pPr lvl="1"/>
            <a:r>
              <a:rPr lang="en-US" dirty="0"/>
              <a:t>List</a:t>
            </a:r>
          </a:p>
          <a:p>
            <a:pPr lvl="1"/>
            <a:r>
              <a:rPr lang="en-US" dirty="0"/>
              <a:t>Menu</a:t>
            </a:r>
          </a:p>
          <a:p>
            <a:pPr lvl="1"/>
            <a:r>
              <a:rPr lang="en-US" dirty="0" err="1" smtClean="0"/>
              <a:t>ProgressBar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65" y="2024676"/>
            <a:ext cx="1841270" cy="151111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38" y="2663066"/>
            <a:ext cx="2667608" cy="635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72" y="3066657"/>
            <a:ext cx="1866667" cy="213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97" y="3575054"/>
            <a:ext cx="3073016" cy="2107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20" y="4133323"/>
            <a:ext cx="2019760" cy="6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Widgets Snapshots</a:t>
            </a:r>
          </a:p>
          <a:p>
            <a:pPr lvl="1"/>
            <a:r>
              <a:rPr lang="en-US" dirty="0"/>
              <a:t>Sash</a:t>
            </a:r>
          </a:p>
          <a:p>
            <a:pPr lvl="1"/>
            <a:r>
              <a:rPr lang="en-US" dirty="0" err="1"/>
              <a:t>ScrolledComposite</a:t>
            </a:r>
            <a:endParaRPr lang="en-US" dirty="0"/>
          </a:p>
          <a:p>
            <a:pPr lvl="1"/>
            <a:r>
              <a:rPr lang="en-US" dirty="0"/>
              <a:t>Shell</a:t>
            </a:r>
          </a:p>
          <a:p>
            <a:pPr lvl="1"/>
            <a:r>
              <a:rPr lang="en-US" dirty="0"/>
              <a:t>Slider</a:t>
            </a:r>
          </a:p>
          <a:p>
            <a:pPr lvl="1"/>
            <a:r>
              <a:rPr lang="en-US" dirty="0"/>
              <a:t>Scale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7" y="1968682"/>
            <a:ext cx="1828571" cy="17904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83" y="3872976"/>
            <a:ext cx="2425397" cy="952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7" y="2521054"/>
            <a:ext cx="1701587" cy="1663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83" y="3076615"/>
            <a:ext cx="2819048" cy="596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83" y="3553149"/>
            <a:ext cx="2400847" cy="6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SWT &amp; JFace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Widgets Snapshots</a:t>
            </a:r>
          </a:p>
          <a:p>
            <a:pPr lvl="1"/>
            <a:r>
              <a:rPr lang="en-US" dirty="0"/>
              <a:t>Spinner</a:t>
            </a:r>
          </a:p>
          <a:p>
            <a:pPr lvl="1"/>
            <a:r>
              <a:rPr lang="en-US" dirty="0" err="1"/>
              <a:t>StyledText</a:t>
            </a:r>
            <a:endParaRPr lang="en-US" dirty="0"/>
          </a:p>
          <a:p>
            <a:pPr lvl="1"/>
            <a:r>
              <a:rPr lang="en-US" dirty="0" err="1"/>
              <a:t>TabFloder</a:t>
            </a:r>
            <a:endParaRPr lang="en-US" dirty="0"/>
          </a:p>
          <a:p>
            <a:pPr lvl="1"/>
            <a:r>
              <a:rPr lang="en-US" dirty="0"/>
              <a:t>Table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 err="1" smtClean="0"/>
              <a:t>ToolBar</a:t>
            </a:r>
            <a:endParaRPr lang="en-US" dirty="0"/>
          </a:p>
          <a:p>
            <a:pPr lvl="1"/>
            <a:r>
              <a:rPr lang="en-US" dirty="0"/>
              <a:t>Tray</a:t>
            </a:r>
          </a:p>
          <a:p>
            <a:pPr lvl="1"/>
            <a:r>
              <a:rPr lang="en-US" dirty="0"/>
              <a:t>Tree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61" y="2285075"/>
            <a:ext cx="1244884" cy="85109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72" y="2592093"/>
            <a:ext cx="2641270" cy="1244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50" y="3036470"/>
            <a:ext cx="2260317" cy="1473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82" y="3667171"/>
            <a:ext cx="2666667" cy="1650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32" y="3859064"/>
            <a:ext cx="2285714" cy="1003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41" y="3883997"/>
            <a:ext cx="2350035" cy="838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26" y="4090317"/>
            <a:ext cx="1676190" cy="8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01" y="4149710"/>
            <a:ext cx="2349206" cy="761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84" y="4558944"/>
            <a:ext cx="2285714" cy="1142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26" y="4665994"/>
            <a:ext cx="2349206" cy="17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8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Skype: </a:t>
            </a:r>
            <a:r>
              <a:rPr lang="en-US" dirty="0" err="1" smtClean="0"/>
              <a:t>jin.liu.soyatec</a:t>
            </a:r>
            <a:endParaRPr lang="en-US" dirty="0"/>
          </a:p>
          <a:p>
            <a:r>
              <a:rPr lang="en-US" dirty="0" smtClean="0"/>
              <a:t>Email: jin.liu@soyatec.com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4D08-6B00-4C78-9A76-9528D5737B07}" type="datetime1">
              <a:rPr lang="en-US" smtClean="0"/>
              <a:pPr/>
              <a:t>2015-04-20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65535" y="2967335"/>
            <a:ext cx="2460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end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2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448280" y="2280491"/>
            <a:ext cx="7905520" cy="3896471"/>
          </a:xfrm>
        </p:spPr>
        <p:txBody>
          <a:bodyPr/>
          <a:lstStyle/>
          <a:p>
            <a:r>
              <a:rPr lang="en-US" dirty="0" smtClean="0"/>
              <a:t>IDE: not only Java but C/C++…</a:t>
            </a:r>
          </a:p>
          <a:p>
            <a:r>
              <a:rPr lang="en-US" dirty="0" smtClean="0"/>
              <a:t>Contributed by IBM at 2001</a:t>
            </a:r>
          </a:p>
          <a:p>
            <a:r>
              <a:rPr lang="en-US" dirty="0" smtClean="0"/>
              <a:t>Managed by Eclipse Foundation</a:t>
            </a:r>
          </a:p>
          <a:p>
            <a:r>
              <a:rPr lang="en-US" dirty="0" smtClean="0"/>
              <a:t>Open sourced</a:t>
            </a:r>
          </a:p>
          <a:p>
            <a:r>
              <a:rPr lang="en-US" dirty="0" smtClean="0"/>
              <a:t>Cross-platform supported</a:t>
            </a:r>
          </a:p>
          <a:p>
            <a:r>
              <a:rPr lang="en-US" dirty="0" smtClean="0"/>
              <a:t>Written in Java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13" y="228049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Get and Install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448280" y="2280491"/>
            <a:ext cx="7905520" cy="3896471"/>
          </a:xfrm>
        </p:spPr>
        <p:txBody>
          <a:bodyPr/>
          <a:lstStyle/>
          <a:p>
            <a:r>
              <a:rPr lang="en-US" dirty="0" smtClean="0"/>
              <a:t>Download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http://www.eclipse.org/downloads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Required Environment: JRE or JDK</a:t>
            </a:r>
          </a:p>
          <a:p>
            <a:r>
              <a:rPr lang="en-US" dirty="0"/>
              <a:t>Install: Unzip </a:t>
            </a:r>
            <a:endParaRPr lang="en-US" dirty="0" smtClean="0"/>
          </a:p>
          <a:p>
            <a:r>
              <a:rPr lang="en-US" dirty="0" smtClean="0"/>
              <a:t>Run: Such as eclipse.exe on Windows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280" y="1690688"/>
            <a:ext cx="8114286" cy="47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 Plug-ins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 Plug-ins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701666" y="2368627"/>
            <a:ext cx="7652133" cy="3808336"/>
          </a:xfrm>
        </p:spPr>
        <p:txBody>
          <a:bodyPr/>
          <a:lstStyle/>
          <a:p>
            <a:r>
              <a:rPr lang="en-US" dirty="0" smtClean="0"/>
              <a:t>Everything in Eclipse is a plug-in</a:t>
            </a:r>
          </a:p>
          <a:p>
            <a:r>
              <a:rPr lang="en-US" dirty="0" smtClean="0"/>
              <a:t>A </a:t>
            </a:r>
            <a:r>
              <a:rPr lang="en-US" dirty="0"/>
              <a:t>bundle manifest file, MANIFEST.MF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/>
              <a:t>plug-in manifest file, plugin.xml</a:t>
            </a:r>
            <a:endParaRPr lang="en-US" dirty="0" smtClean="0"/>
          </a:p>
          <a:p>
            <a:r>
              <a:rPr lang="en-US" dirty="0" smtClean="0"/>
              <a:t>Code, documentation, resource bundles and others.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 Plug-ins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 Plug-ins Tools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701666" y="2368627"/>
            <a:ext cx="7652133" cy="3808336"/>
          </a:xfrm>
        </p:spPr>
        <p:txBody>
          <a:bodyPr/>
          <a:lstStyle/>
          <a:p>
            <a:r>
              <a:rPr lang="en-US" dirty="0" smtClean="0"/>
              <a:t>Java Development Tools (JDT)</a:t>
            </a:r>
          </a:p>
          <a:p>
            <a:r>
              <a:rPr lang="en-US" dirty="0" smtClean="0"/>
              <a:t>Web Tools Platform (WTP)</a:t>
            </a:r>
          </a:p>
          <a:p>
            <a:r>
              <a:rPr lang="en-US" dirty="0" smtClean="0"/>
              <a:t>PHP Development Tools (PDT)</a:t>
            </a:r>
          </a:p>
          <a:p>
            <a:r>
              <a:rPr lang="en-US" dirty="0" smtClean="0"/>
              <a:t>Android Development Tools (ADT)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 Plug-ins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 Plug-ins Sample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15" y="2558471"/>
            <a:ext cx="4847619" cy="34285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15" y="1825625"/>
            <a:ext cx="5000000" cy="51809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15" y="1825625"/>
            <a:ext cx="5000000" cy="5180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15" y="1825625"/>
            <a:ext cx="5000000" cy="5180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15" y="1825625"/>
            <a:ext cx="5000000" cy="5180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05922"/>
            <a:ext cx="10058400" cy="49940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77" y="1819993"/>
            <a:ext cx="6390476" cy="4533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26" y="1812395"/>
            <a:ext cx="6390476" cy="4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 RCP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 RCP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581400" y="2346593"/>
            <a:ext cx="7772400" cy="3830370"/>
          </a:xfrm>
        </p:spPr>
        <p:txBody>
          <a:bodyPr/>
          <a:lstStyle/>
          <a:p>
            <a:r>
              <a:rPr lang="en-US" dirty="0" smtClean="0"/>
              <a:t>Rich Client Platform</a:t>
            </a:r>
          </a:p>
          <a:p>
            <a:r>
              <a:rPr lang="en-US" dirty="0"/>
              <a:t>Based on a dynamic plug-in model</a:t>
            </a:r>
          </a:p>
          <a:p>
            <a:r>
              <a:rPr lang="en-US" dirty="0" smtClean="0"/>
              <a:t>Same </a:t>
            </a:r>
            <a:r>
              <a:rPr lang="en-US" dirty="0"/>
              <a:t>toolkits and extension </a:t>
            </a:r>
            <a:r>
              <a:rPr lang="en-US" dirty="0" smtClean="0"/>
              <a:t>points with Eclipse</a:t>
            </a:r>
          </a:p>
          <a:p>
            <a:r>
              <a:rPr lang="en-US" dirty="0" smtClean="0"/>
              <a:t>Minimum requires:</a:t>
            </a:r>
          </a:p>
          <a:p>
            <a:pPr lvl="1"/>
            <a:r>
              <a:rPr lang="en-US" b="1" dirty="0" err="1" smtClean="0"/>
              <a:t>org.eclipse.ui</a:t>
            </a:r>
            <a:endParaRPr lang="en-US" dirty="0"/>
          </a:p>
          <a:p>
            <a:pPr lvl="1"/>
            <a:r>
              <a:rPr lang="en-US" b="1" dirty="0" err="1" smtClean="0"/>
              <a:t>org.eclipse.core.runtime</a:t>
            </a:r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Eclipse RCP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Eclipse RCP Tools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581400" y="2346593"/>
            <a:ext cx="7772400" cy="3830370"/>
          </a:xfrm>
        </p:spPr>
        <p:txBody>
          <a:bodyPr/>
          <a:lstStyle/>
          <a:p>
            <a:r>
              <a:rPr lang="en-US" dirty="0">
                <a:hlinkClick r:id="rId2" tooltip="IBM Notes"/>
              </a:rPr>
              <a:t>IBM Notes</a:t>
            </a:r>
            <a:r>
              <a:rPr lang="en-US" dirty="0"/>
              <a:t> 8 and 9</a:t>
            </a:r>
          </a:p>
          <a:p>
            <a:r>
              <a:rPr lang="en-US" dirty="0"/>
              <a:t>Novell/</a:t>
            </a:r>
            <a:r>
              <a:rPr lang="en-US" dirty="0">
                <a:hlinkClick r:id="rId3" tooltip="NetIQ"/>
              </a:rPr>
              <a:t>NetIQ</a:t>
            </a:r>
            <a:r>
              <a:rPr lang="en-US" dirty="0"/>
              <a:t> Designer for Identity Manager</a:t>
            </a:r>
          </a:p>
          <a:p>
            <a:r>
              <a:rPr lang="en-US" dirty="0">
                <a:hlinkClick r:id="rId4" tooltip="Apache Directory"/>
              </a:rPr>
              <a:t>Apache Directory</a:t>
            </a:r>
            <a:r>
              <a:rPr lang="en-US" dirty="0"/>
              <a:t> Studio</a:t>
            </a:r>
          </a:p>
          <a:p>
            <a:r>
              <a:rPr lang="en-US" dirty="0">
                <a:hlinkClick r:id="rId5" tooltip="Remote Component Environment"/>
              </a:rPr>
              <a:t>Remote Component Environment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22B2-64AC-4E12-89B0-DBE6B7BEC645}" type="datetime1">
              <a:rPr lang="en-US" smtClean="0"/>
              <a:t>2015-04-20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Soyatec (http://www.soyatec.com)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Jin Liu (jin.liu@soyatec.com)</a:t>
            </a:r>
          </a:p>
          <a:p>
            <a:r>
              <a:rPr lang="en-US" smtClean="0"/>
              <a:t>Skype: jin.liu.soyatec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yate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oryboard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914</Words>
  <Application>Microsoft Office PowerPoint</Application>
  <PresentationFormat>Widescreen</PresentationFormat>
  <Paragraphs>281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Consolas</vt:lpstr>
      <vt:lpstr>Times New Roman</vt:lpstr>
      <vt:lpstr>Wingdings</vt:lpstr>
      <vt:lpstr>Soyatec Theme</vt:lpstr>
      <vt:lpstr>Storyboard Layouts</vt:lpstr>
      <vt:lpstr>Eclipse Plug-in Development</vt:lpstr>
      <vt:lpstr>Contents</vt:lpstr>
      <vt:lpstr>Overview of Eclipse</vt:lpstr>
      <vt:lpstr>Overview of Eclipse</vt:lpstr>
      <vt:lpstr>Overview of Eclipse Plug-ins</vt:lpstr>
      <vt:lpstr>Overview of Eclipse Plug-ins</vt:lpstr>
      <vt:lpstr>Overview of Eclipse Plug-ins</vt:lpstr>
      <vt:lpstr>Overview of Eclipse RCP</vt:lpstr>
      <vt:lpstr>Overview of Eclipse RCP</vt:lpstr>
      <vt:lpstr>Overview of Eclipse RCP</vt:lpstr>
      <vt:lpstr>Eclipse Workbench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Overview of SWT &amp; JFace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 Liu</dc:creator>
  <cp:lastModifiedBy>Jin Liu</cp:lastModifiedBy>
  <cp:revision>85</cp:revision>
  <dcterms:created xsi:type="dcterms:W3CDTF">2015-04-14T08:17:08Z</dcterms:created>
  <dcterms:modified xsi:type="dcterms:W3CDTF">2015-04-20T06:10:18Z</dcterms:modified>
  <cp:contentStatus/>
</cp:coreProperties>
</file>